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8" r:id="rId1"/>
  </p:sldMasterIdLst>
  <p:sldIdLst>
    <p:sldId id="256" r:id="rId2"/>
    <p:sldId id="264" r:id="rId3"/>
    <p:sldId id="258" r:id="rId4"/>
    <p:sldId id="259" r:id="rId5"/>
    <p:sldId id="273" r:id="rId6"/>
    <p:sldId id="265" r:id="rId7"/>
    <p:sldId id="267" r:id="rId8"/>
    <p:sldId id="268" r:id="rId9"/>
    <p:sldId id="260" r:id="rId10"/>
    <p:sldId id="276" r:id="rId11"/>
    <p:sldId id="274" r:id="rId12"/>
    <p:sldId id="275" r:id="rId13"/>
    <p:sldId id="277" r:id="rId14"/>
    <p:sldId id="278"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DA51639-B2D6-4652-B8C3-1B4C224A7BAF}" type="datetimeFigureOut">
              <a:rPr lang="en-US" smtClean="0"/>
              <a:pPr/>
              <a:t>12/6/2020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420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79377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21486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527764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23689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684152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394967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35419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579016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015278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983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10187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482347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2743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pPr/>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49713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94469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2089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C48EC7-AF6A-48D3-8284-14BACBEBDD84}" type="datetimeFigureOut">
              <a:rPr lang="en-US" smtClean="0"/>
              <a:pPr/>
              <a:t>12/6/2020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31943160"/>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hrithik-johri-a0424b195/" TargetMode="External"/><Relationship Id="rId2" Type="http://schemas.openxmlformats.org/officeDocument/2006/relationships/hyperlink" Target="https://www.linkedin.com/in/vaibhav-hariramani-087488186" TargetMode="External"/><Relationship Id="rId1" Type="http://schemas.openxmlformats.org/officeDocument/2006/relationships/slideLayout" Target="../slideLayouts/slideLayout2.xml"/><Relationship Id="rId6" Type="http://schemas.openxmlformats.org/officeDocument/2006/relationships/hyperlink" Target="https://www.linkedin.com/in/sahilkumar098" TargetMode="External"/><Relationship Id="rId5" Type="http://schemas.openxmlformats.org/officeDocument/2006/relationships/hyperlink" Target="https://www.linkedin.com/in/aditya-gupta-400182194" TargetMode="External"/><Relationship Id="rId4" Type="http://schemas.openxmlformats.org/officeDocument/2006/relationships/hyperlink" Target="https://www.linkedin.com/in/kshitij-murabatte-63a4331b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E980-D9D3-4545-8373-F85A94DC8DFF}"/>
              </a:ext>
            </a:extLst>
          </p:cNvPr>
          <p:cNvSpPr>
            <a:spLocks noGrp="1"/>
          </p:cNvSpPr>
          <p:nvPr>
            <p:ph type="ctrTitle"/>
          </p:nvPr>
        </p:nvSpPr>
        <p:spPr>
          <a:xfrm>
            <a:off x="1876424" y="1815737"/>
            <a:ext cx="8791575" cy="2272937"/>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Minor Project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Optical character recognition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 O.C.R )</a:t>
            </a:r>
            <a:br>
              <a:rPr lang="en-US" sz="3600" u="sng" dirty="0">
                <a:solidFill>
                  <a:schemeClr val="bg1"/>
                </a:solidFill>
                <a:latin typeface="Times New Roman" panose="02020603050405020304" pitchFamily="18" charset="0"/>
                <a:cs typeface="Times New Roman" pitchFamily="18" charset="0"/>
              </a:rPr>
            </a:br>
            <a:endParaRPr lang="en-US" sz="3600" u="sng" dirty="0">
              <a:solidFill>
                <a:schemeClr val="bg1"/>
              </a:solidFill>
              <a:latin typeface="Times New Roman" panose="02020603050405020304" pitchFamily="18" charset="0"/>
              <a:cs typeface="Times New Roman" pitchFamily="18" charset="0"/>
            </a:endParaRPr>
          </a:p>
        </p:txBody>
      </p:sp>
      <p:sp>
        <p:nvSpPr>
          <p:cNvPr id="3" name="Subtitle 2">
            <a:extLst>
              <a:ext uri="{FF2B5EF4-FFF2-40B4-BE49-F238E27FC236}">
                <a16:creationId xmlns:a16="http://schemas.microsoft.com/office/drawing/2014/main" id="{57C43545-89B4-4DBD-AC94-F543E55FB3C0}"/>
              </a:ext>
            </a:extLst>
          </p:cNvPr>
          <p:cNvSpPr>
            <a:spLocks noGrp="1"/>
          </p:cNvSpPr>
          <p:nvPr>
            <p:ph type="subTitle" idx="1"/>
          </p:nvPr>
        </p:nvSpPr>
        <p:spPr>
          <a:xfrm>
            <a:off x="2286000" y="3997235"/>
            <a:ext cx="9392194" cy="2508068"/>
          </a:xfrm>
        </p:spPr>
        <p:txBody>
          <a:bodyPr>
            <a:normAutofit fontScale="47500" lnSpcReduction="20000"/>
          </a:bodyPr>
          <a:lstStyle/>
          <a:p>
            <a:pPr algn="just"/>
            <a:r>
              <a:rPr lang="en-IN" sz="3600" b="1" dirty="0">
                <a:latin typeface="Times New Roman" panose="02020603050405020304" pitchFamily="18" charset="0"/>
                <a:ea typeface="Tahoma" panose="020B0604030504040204" pitchFamily="34" charset="0"/>
                <a:cs typeface="Times New Roman" panose="02020603050405020304" pitchFamily="18" charset="0"/>
              </a:rPr>
              <a:t>							</a:t>
            </a:r>
          </a:p>
          <a:p>
            <a:pPr algn="r"/>
            <a:r>
              <a:rPr lang="en-IN" sz="3600" b="1" dirty="0">
                <a:latin typeface="Times New Roman" panose="02020603050405020304" pitchFamily="18" charset="0"/>
                <a:ea typeface="Tahoma" panose="020B0604030504040204" pitchFamily="34" charset="0"/>
                <a:cs typeface="Times New Roman" panose="02020603050405020304" pitchFamily="18" charset="0"/>
              </a:rPr>
              <a:t> Vaibhav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Hariramani</a:t>
            </a:r>
            <a:r>
              <a:rPr lang="en-IN" sz="3600" b="1" dirty="0">
                <a:latin typeface="Times New Roman" panose="02020603050405020304" pitchFamily="18" charset="0"/>
                <a:ea typeface="Tahoma" panose="020B0604030504040204" pitchFamily="34" charset="0"/>
                <a:cs typeface="Times New Roman" panose="02020603050405020304" pitchFamily="18" charset="0"/>
              </a:rPr>
              <a:t> (18bcs6136)</a:t>
            </a:r>
          </a:p>
          <a:p>
            <a:pPr algn="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Hrithik</a:t>
            </a: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johri</a:t>
            </a:r>
            <a:r>
              <a:rPr lang="en-IN" sz="3600" b="1" dirty="0">
                <a:latin typeface="Times New Roman" panose="02020603050405020304" pitchFamily="18" charset="0"/>
                <a:ea typeface="Tahoma" panose="020B0604030504040204" pitchFamily="34" charset="0"/>
                <a:cs typeface="Times New Roman" panose="02020603050405020304" pitchFamily="18" charset="0"/>
              </a:rPr>
              <a:t> (18bcs6145)</a:t>
            </a:r>
          </a:p>
          <a:p>
            <a:pPr algn="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kshitiJ</a:t>
            </a:r>
            <a:r>
              <a:rPr lang="en-IN" sz="3600" b="1" dirty="0">
                <a:latin typeface="Times New Roman" panose="02020603050405020304" pitchFamily="18" charset="0"/>
                <a:ea typeface="Tahoma" panose="020B0604030504040204" pitchFamily="34" charset="0"/>
                <a:cs typeface="Times New Roman" panose="02020603050405020304" pitchFamily="18" charset="0"/>
              </a:rPr>
              <a:t> Murabatte (18bcs6146)</a:t>
            </a:r>
          </a:p>
          <a:p>
            <a:pPr algn="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aditya</a:t>
            </a: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gupta</a:t>
            </a:r>
            <a:r>
              <a:rPr lang="en-IN" sz="3600" b="1" dirty="0">
                <a:latin typeface="Times New Roman" panose="02020603050405020304" pitchFamily="18" charset="0"/>
                <a:ea typeface="Tahoma" panose="020B0604030504040204" pitchFamily="34" charset="0"/>
                <a:cs typeface="Times New Roman" panose="02020603050405020304" pitchFamily="18" charset="0"/>
              </a:rPr>
              <a:t> (18bcs6152)</a:t>
            </a:r>
          </a:p>
          <a:p>
            <a:pPr algn="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Sahil</a:t>
            </a:r>
            <a:r>
              <a:rPr lang="en-IN" sz="3600" b="1" dirty="0">
                <a:latin typeface="Times New Roman" panose="02020603050405020304" pitchFamily="18" charset="0"/>
                <a:ea typeface="Tahoma" panose="020B0604030504040204" pitchFamily="34" charset="0"/>
                <a:cs typeface="Times New Roman" panose="02020603050405020304" pitchFamily="18" charset="0"/>
              </a:rPr>
              <a:t> </a:t>
            </a:r>
            <a:r>
              <a:rPr lang="en-IN" sz="3600" b="1" dirty="0" err="1">
                <a:latin typeface="Times New Roman" panose="02020603050405020304" pitchFamily="18" charset="0"/>
                <a:ea typeface="Tahoma" panose="020B0604030504040204" pitchFamily="34" charset="0"/>
                <a:cs typeface="Times New Roman" panose="02020603050405020304" pitchFamily="18" charset="0"/>
              </a:rPr>
              <a:t>kumar</a:t>
            </a:r>
            <a:r>
              <a:rPr lang="en-IN" sz="3600" b="1" dirty="0">
                <a:latin typeface="Times New Roman" panose="02020603050405020304" pitchFamily="18" charset="0"/>
                <a:ea typeface="Tahoma" panose="020B0604030504040204" pitchFamily="34" charset="0"/>
                <a:cs typeface="Times New Roman" panose="02020603050405020304" pitchFamily="18" charset="0"/>
              </a:rPr>
              <a:t> (18bcs6224)</a:t>
            </a:r>
            <a:endParaRPr lang="en-US" sz="36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Picture 2" descr="C:\Users\Dell\Pictures\Screenshots\Screenshot (225).png"/>
          <p:cNvPicPr>
            <a:picLocks noChangeAspect="1" noChangeArrowheads="1"/>
          </p:cNvPicPr>
          <p:nvPr/>
        </p:nvPicPr>
        <p:blipFill>
          <a:blip r:embed="rId2"/>
          <a:srcRect/>
          <a:stretch>
            <a:fillRect/>
          </a:stretch>
        </p:blipFill>
        <p:spPr bwMode="auto">
          <a:xfrm>
            <a:off x="3971110" y="274318"/>
            <a:ext cx="4519748" cy="1174210"/>
          </a:xfrm>
          <a:prstGeom prst="rect">
            <a:avLst/>
          </a:prstGeom>
          <a:noFill/>
        </p:spPr>
      </p:pic>
    </p:spTree>
    <p:extLst>
      <p:ext uri="{BB962C8B-B14F-4D97-AF65-F5344CB8AC3E}">
        <p14:creationId xmlns:p14="http://schemas.microsoft.com/office/powerpoint/2010/main" val="2455650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Project Overview</a:t>
            </a:r>
            <a:br>
              <a:rPr lang="en-IN" b="1" u="sng" dirty="0">
                <a:latin typeface="Algerian" pitchFamily="82" charset="0"/>
                <a:cs typeface="Times New Roman" pitchFamily="18" charset="0"/>
              </a:rPr>
            </a:br>
            <a:endParaRPr lang="en-US" dirty="0"/>
          </a:p>
        </p:txBody>
      </p:sp>
      <p:pic>
        <p:nvPicPr>
          <p:cNvPr id="4" name="Content Placeholder 3" descr="WhatsApp Image 2020-12-05 at 18.43.21.jpeg"/>
          <p:cNvPicPr>
            <a:picLocks noGrp="1" noChangeAspect="1"/>
          </p:cNvPicPr>
          <p:nvPr>
            <p:ph idx="1"/>
          </p:nvPr>
        </p:nvPicPr>
        <p:blipFill>
          <a:blip r:embed="rId2"/>
          <a:stretch>
            <a:fillRect/>
          </a:stretch>
        </p:blipFill>
        <p:spPr>
          <a:xfrm>
            <a:off x="1606732" y="1776549"/>
            <a:ext cx="8974182" cy="450668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_20201205-181519.jpg"/>
          <p:cNvPicPr>
            <a:picLocks noGrp="1" noChangeAspect="1"/>
          </p:cNvPicPr>
          <p:nvPr>
            <p:ph idx="1"/>
          </p:nvPr>
        </p:nvPicPr>
        <p:blipFill>
          <a:blip r:embed="rId2"/>
          <a:stretch>
            <a:fillRect/>
          </a:stretch>
        </p:blipFill>
        <p:spPr>
          <a:xfrm>
            <a:off x="7842085" y="627017"/>
            <a:ext cx="2864389" cy="5734593"/>
          </a:xfrm>
        </p:spPr>
      </p:pic>
      <p:pic>
        <p:nvPicPr>
          <p:cNvPr id="5" name="Picture 4" descr="Screenshot_20201205-181442.jpg"/>
          <p:cNvPicPr>
            <a:picLocks noChangeAspect="1"/>
          </p:cNvPicPr>
          <p:nvPr/>
        </p:nvPicPr>
        <p:blipFill>
          <a:blip r:embed="rId3"/>
          <a:stretch>
            <a:fillRect/>
          </a:stretch>
        </p:blipFill>
        <p:spPr>
          <a:xfrm>
            <a:off x="1216426" y="627017"/>
            <a:ext cx="2864388" cy="5708468"/>
          </a:xfrm>
          <a:prstGeom prst="rect">
            <a:avLst/>
          </a:prstGeom>
        </p:spPr>
      </p:pic>
      <p:pic>
        <p:nvPicPr>
          <p:cNvPr id="6" name="Picture 5" descr="Screenshot_20201205-181508.jpg"/>
          <p:cNvPicPr>
            <a:picLocks noChangeAspect="1"/>
          </p:cNvPicPr>
          <p:nvPr/>
        </p:nvPicPr>
        <p:blipFill>
          <a:blip r:embed="rId4"/>
          <a:stretch>
            <a:fillRect/>
          </a:stretch>
        </p:blipFill>
        <p:spPr>
          <a:xfrm>
            <a:off x="4486325" y="627018"/>
            <a:ext cx="2864389" cy="57868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Future Enhancements and Prospects</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b="1" dirty="0">
                <a:latin typeface="Times New Roman" pitchFamily="18" charset="0"/>
                <a:cs typeface="Times New Roman" pitchFamily="18" charset="0"/>
              </a:rPr>
              <a:t>Currently, the scope of our engine extends to recognizing one character at a time.</a:t>
            </a:r>
          </a:p>
          <a:p>
            <a:r>
              <a:rPr lang="en-US" sz="2000" b="1" dirty="0">
                <a:latin typeface="Times New Roman" pitchFamily="18" charset="0"/>
                <a:cs typeface="Times New Roman" pitchFamily="18" charset="0"/>
              </a:rPr>
              <a:t>We propose to extend this functionality to enable the accurate prediction of multiple characters simultaneously – thereby enabling truly real time Character Recognition.</a:t>
            </a:r>
          </a:p>
          <a:p>
            <a:r>
              <a:rPr lang="en-US" sz="2000" b="1" dirty="0">
                <a:latin typeface="Times New Roman" pitchFamily="18" charset="0"/>
                <a:cs typeface="Times New Roman" pitchFamily="18" charset="0"/>
              </a:rPr>
              <a:t>Also, we shall delve further into the implementation of Neural Networks and come up with methods to increase our accuracy levels.</a:t>
            </a:r>
          </a:p>
          <a:p>
            <a:r>
              <a:rPr lang="en-US" sz="2000" b="1" dirty="0">
                <a:latin typeface="Times New Roman" pitchFamily="18" charset="0"/>
                <a:cs typeface="Times New Roman" pitchFamily="18" charset="0"/>
              </a:rPr>
              <a:t>Last, but not the least, we shall develop a GUI which shall enable greater User usability and popularity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27514"/>
            <a:ext cx="9905998" cy="1478570"/>
          </a:xfrm>
        </p:spPr>
        <p:txBody>
          <a:bodyPr>
            <a:normAutofit/>
          </a:bodyPr>
          <a:lstStyle/>
          <a:p>
            <a:pPr algn="ctr"/>
            <a:r>
              <a:rPr lang="en-IN" sz="4000" b="1"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1" y="1894380"/>
            <a:ext cx="9905999" cy="3541714"/>
          </a:xfrm>
        </p:spPr>
        <p:txBody>
          <a:bodyPr>
            <a:noAutofit/>
          </a:bodyPr>
          <a:lstStyle/>
          <a:p>
            <a:r>
              <a:rPr lang="en-US" sz="2000" b="1" dirty="0">
                <a:latin typeface="Times New Roman" pitchFamily="18" charset="0"/>
                <a:cs typeface="Times New Roman" pitchFamily="18" charset="0"/>
              </a:rPr>
              <a:t>OCR technology provides fast, automated data capture which can save considerable time and labor costs of organizations.</a:t>
            </a:r>
          </a:p>
          <a:p>
            <a:r>
              <a:rPr lang="en-US" sz="2000" b="1" dirty="0">
                <a:latin typeface="Times New Roman" pitchFamily="18" charset="0"/>
                <a:cs typeface="Times New Roman" pitchFamily="18" charset="0"/>
              </a:rPr>
              <a:t>The system has its advantages such as Automation of mundane tasks, Less Time Complexity, Very Small Database and High Adaptability to untrained inputs with only a small number of features to calculate.</a:t>
            </a:r>
          </a:p>
          <a:p>
            <a:r>
              <a:rPr lang="en-US" sz="2000" b="1" dirty="0">
                <a:latin typeface="Times New Roman" pitchFamily="18" charset="0"/>
                <a:cs typeface="Times New Roman" pitchFamily="18" charset="0"/>
              </a:rPr>
              <a:t>Though researchers have suggested various sophisticated ideas and techniques, practical OCR systems suffer from a lack of various characteristics. It is because of the claims made by the researchers are not adequately justified by exposure of the systems into real working environments and the lack of practical feasibility of such advanced techniques with the available hardware from an economical viewpoint..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27514"/>
            <a:ext cx="9905998" cy="1478570"/>
          </a:xfrm>
        </p:spPr>
        <p:txBody>
          <a:bodyPr>
            <a:normAutofit/>
          </a:bodyPr>
          <a:lstStyle/>
          <a:p>
            <a:pPr algn="ctr"/>
            <a:r>
              <a:rPr lang="en-IN" sz="4000" b="1" dirty="0">
                <a:latin typeface="Times New Roman" panose="02020603050405020304" pitchFamily="18" charset="0"/>
                <a:cs typeface="Times New Roman" panose="02020603050405020304" pitchFamily="18" charset="0"/>
              </a:rPr>
              <a:t>References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sz="2000" b="1" dirty="0" err="1">
                <a:latin typeface="Times New Roman" pitchFamily="18" charset="0"/>
                <a:cs typeface="Times New Roman" pitchFamily="18" charset="0"/>
              </a:rPr>
              <a:t>Vaibhav</a:t>
            </a:r>
            <a:r>
              <a:rPr lang="en-IN" sz="2000" b="1" dirty="0">
                <a:solidFill>
                  <a:schemeClr val="bg1"/>
                </a:solidFill>
                <a:latin typeface="Times New Roman" pitchFamily="18" charset="0"/>
                <a:cs typeface="Times New Roman" pitchFamily="18" charset="0"/>
              </a:rPr>
              <a:t> : </a:t>
            </a:r>
            <a:r>
              <a:rPr lang="en-IN" sz="2000" b="1" dirty="0">
                <a:solidFill>
                  <a:schemeClr val="bg1"/>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https://www.linkedin.com/in/vaibhav-hariramani-087488186</a:t>
            </a:r>
            <a:endParaRPr lang="en-IN" sz="2000" b="1" dirty="0">
              <a:solidFill>
                <a:schemeClr val="bg1"/>
              </a:solidFill>
              <a:latin typeface="Times New Roman" pitchFamily="18" charset="0"/>
              <a:cs typeface="Times New Roman" pitchFamily="18" charset="0"/>
            </a:endParaRPr>
          </a:p>
          <a:p>
            <a:r>
              <a:rPr lang="en-IN" sz="2000" b="1" dirty="0" err="1">
                <a:latin typeface="Times New Roman" pitchFamily="18" charset="0"/>
                <a:cs typeface="Times New Roman" pitchFamily="18" charset="0"/>
              </a:rPr>
              <a:t>Hrithik</a:t>
            </a:r>
            <a:r>
              <a:rPr lang="en-IN" sz="2000" b="1" dirty="0">
                <a:solidFill>
                  <a:schemeClr val="bg1"/>
                </a:solidFill>
                <a:latin typeface="Times New Roman" pitchFamily="18" charset="0"/>
                <a:cs typeface="Times New Roman" pitchFamily="18" charset="0"/>
              </a:rPr>
              <a:t> : </a:t>
            </a:r>
            <a:r>
              <a:rPr lang="en-IN" sz="2000" b="1" dirty="0">
                <a:solidFill>
                  <a:schemeClr val="bg1"/>
                </a:solidFill>
                <a:latin typeface="Times New Roman" pitchFamily="18" charset="0"/>
                <a:cs typeface="Times New Roman" pitchFamily="18" charset="0"/>
                <a:hlinkClick r:id="rId3">
                  <a:extLst>
                    <a:ext uri="{A12FA001-AC4F-418D-AE19-62706E023703}">
                      <ahyp:hlinkClr xmlns:ahyp="http://schemas.microsoft.com/office/drawing/2018/hyperlinkcolor" val="tx"/>
                    </a:ext>
                  </a:extLst>
                </a:hlinkClick>
              </a:rPr>
              <a:t>https://www.linkedin.com/in/hrithik-johri-a0424b195/</a:t>
            </a:r>
            <a:endParaRPr lang="en-IN" sz="2000" b="1" dirty="0">
              <a:solidFill>
                <a:schemeClr val="bg1"/>
              </a:solidFill>
              <a:latin typeface="Times New Roman" pitchFamily="18" charset="0"/>
              <a:cs typeface="Times New Roman" pitchFamily="18" charset="0"/>
            </a:endParaRPr>
          </a:p>
          <a:p>
            <a:r>
              <a:rPr lang="en-IN" sz="2000" b="1" dirty="0" err="1">
                <a:latin typeface="Times New Roman" pitchFamily="18" charset="0"/>
                <a:cs typeface="Times New Roman" pitchFamily="18" charset="0"/>
              </a:rPr>
              <a:t>Kshitij</a:t>
            </a:r>
            <a:r>
              <a:rPr lang="en-IN" sz="2000" b="1" dirty="0">
                <a:solidFill>
                  <a:schemeClr val="bg1"/>
                </a:solidFill>
                <a:latin typeface="Times New Roman" pitchFamily="18" charset="0"/>
                <a:cs typeface="Times New Roman" pitchFamily="18" charset="0"/>
              </a:rPr>
              <a:t> : </a:t>
            </a:r>
            <a:r>
              <a:rPr lang="en-IN" sz="2000" b="1" dirty="0">
                <a:solidFill>
                  <a:schemeClr val="bg1"/>
                </a:solidFill>
                <a:latin typeface="Times New Roman" pitchFamily="18" charset="0"/>
                <a:cs typeface="Times New Roman" pitchFamily="18" charset="0"/>
                <a:hlinkClick r:id="rId4">
                  <a:extLst>
                    <a:ext uri="{A12FA001-AC4F-418D-AE19-62706E023703}">
                      <ahyp:hlinkClr xmlns:ahyp="http://schemas.microsoft.com/office/drawing/2018/hyperlinkcolor" val="tx"/>
                    </a:ext>
                  </a:extLst>
                </a:hlinkClick>
              </a:rPr>
              <a:t>https://www.linkedin.com/in/kshitij-murabatte-63a4331b2</a:t>
            </a:r>
            <a:endParaRPr lang="en-IN" sz="2000" b="1" dirty="0">
              <a:solidFill>
                <a:schemeClr val="bg1"/>
              </a:solidFill>
              <a:latin typeface="Times New Roman" pitchFamily="18" charset="0"/>
              <a:cs typeface="Times New Roman" pitchFamily="18" charset="0"/>
            </a:endParaRPr>
          </a:p>
          <a:p>
            <a:r>
              <a:rPr lang="en-IN" sz="2000" b="1" dirty="0" err="1">
                <a:latin typeface="Times New Roman" pitchFamily="18" charset="0"/>
                <a:cs typeface="Times New Roman" pitchFamily="18" charset="0"/>
              </a:rPr>
              <a:t>Aditya</a:t>
            </a:r>
            <a:r>
              <a:rPr lang="en-IN" sz="2000" b="1" dirty="0">
                <a:latin typeface="Times New Roman" pitchFamily="18" charset="0"/>
                <a:cs typeface="Times New Roman" pitchFamily="18" charset="0"/>
              </a:rPr>
              <a:t> </a:t>
            </a:r>
            <a:r>
              <a:rPr lang="en-IN" sz="2000" b="1" dirty="0">
                <a:solidFill>
                  <a:schemeClr val="bg1"/>
                </a:solidFill>
                <a:latin typeface="Times New Roman" pitchFamily="18" charset="0"/>
                <a:cs typeface="Times New Roman" pitchFamily="18" charset="0"/>
              </a:rPr>
              <a:t>: </a:t>
            </a:r>
            <a:r>
              <a:rPr lang="en-IN" sz="2000" b="1" dirty="0">
                <a:solidFill>
                  <a:schemeClr val="bg1"/>
                </a:solidFill>
                <a:latin typeface="Times New Roman" pitchFamily="18" charset="0"/>
                <a:cs typeface="Times New Roman" pitchFamily="18" charset="0"/>
                <a:hlinkClick r:id="rId5">
                  <a:extLst>
                    <a:ext uri="{A12FA001-AC4F-418D-AE19-62706E023703}">
                      <ahyp:hlinkClr xmlns:ahyp="http://schemas.microsoft.com/office/drawing/2018/hyperlinkcolor" val="tx"/>
                    </a:ext>
                  </a:extLst>
                </a:hlinkClick>
              </a:rPr>
              <a:t>https://www.linkedin.com/in/aditya-gupta-400182194</a:t>
            </a:r>
            <a:endParaRPr lang="en-IN" sz="2000" b="1" dirty="0">
              <a:solidFill>
                <a:schemeClr val="bg1"/>
              </a:solidFill>
              <a:latin typeface="Times New Roman" pitchFamily="18" charset="0"/>
              <a:cs typeface="Times New Roman" pitchFamily="18" charset="0"/>
            </a:endParaRPr>
          </a:p>
          <a:p>
            <a:r>
              <a:rPr lang="en-IN" sz="2000" b="1" dirty="0" err="1">
                <a:latin typeface="Times New Roman" pitchFamily="18" charset="0"/>
                <a:cs typeface="Times New Roman" pitchFamily="18" charset="0"/>
              </a:rPr>
              <a:t>Sahil</a:t>
            </a:r>
            <a:r>
              <a:rPr lang="en-IN" sz="2000" b="1" dirty="0">
                <a:latin typeface="Times New Roman" pitchFamily="18" charset="0"/>
                <a:cs typeface="Times New Roman" pitchFamily="18" charset="0"/>
              </a:rPr>
              <a:t> </a:t>
            </a:r>
            <a:r>
              <a:rPr lang="en-IN" sz="2000" b="1" dirty="0">
                <a:solidFill>
                  <a:schemeClr val="bg1"/>
                </a:solidFill>
                <a:latin typeface="Times New Roman" pitchFamily="18" charset="0"/>
                <a:cs typeface="Times New Roman" pitchFamily="18" charset="0"/>
              </a:rPr>
              <a:t>:</a:t>
            </a:r>
            <a:r>
              <a:rPr lang="en-IN" sz="2000" b="1" dirty="0">
                <a:latin typeface="Times New Roman" pitchFamily="18" charset="0"/>
                <a:cs typeface="Times New Roman" pitchFamily="18" charset="0"/>
              </a:rPr>
              <a:t> </a:t>
            </a:r>
            <a:r>
              <a:rPr lang="en-IN" sz="2000" b="1" dirty="0">
                <a:solidFill>
                  <a:schemeClr val="bg1"/>
                </a:solidFill>
                <a:latin typeface="Times New Roman" pitchFamily="18" charset="0"/>
                <a:cs typeface="Times New Roman" pitchFamily="18" charset="0"/>
                <a:hlinkClick r:id="rId6">
                  <a:extLst>
                    <a:ext uri="{A12FA001-AC4F-418D-AE19-62706E023703}">
                      <ahyp:hlinkClr xmlns:ahyp="http://schemas.microsoft.com/office/drawing/2018/hyperlinkcolor" val="tx"/>
                    </a:ext>
                  </a:extLst>
                </a:hlinkClick>
              </a:rPr>
              <a:t>https://www.linkedin.com/in/sahilkumar098</a:t>
            </a:r>
            <a:endParaRPr lang="en-IN" sz="2000" b="1" dirty="0">
              <a:solidFill>
                <a:schemeClr val="bg1"/>
              </a:solidFill>
              <a:latin typeface="Times New Roman" pitchFamily="18" charset="0"/>
              <a:cs typeface="Times New Roman" pitchFamily="18" charset="0"/>
            </a:endParaRPr>
          </a:p>
          <a:p>
            <a:pPr>
              <a:buNone/>
            </a:pPr>
            <a:endParaRPr lang="en-IN"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A354F15-0E3E-4B78-87CC-2DD793766886}"/>
              </a:ext>
            </a:extLst>
          </p:cNvPr>
          <p:cNvSpPr>
            <a:spLocks noGrp="1"/>
          </p:cNvSpPr>
          <p:nvPr>
            <p:ph idx="1"/>
          </p:nvPr>
        </p:nvSpPr>
        <p:spPr>
          <a:xfrm>
            <a:off x="1143000" y="1658143"/>
            <a:ext cx="9905999" cy="3541714"/>
          </a:xfrm>
        </p:spPr>
        <p:txBody>
          <a:bodyPr>
            <a:normAutofit/>
          </a:bodyPr>
          <a:lstStyle/>
          <a:p>
            <a:pPr marL="0" indent="0">
              <a:buNone/>
            </a:pPr>
            <a:r>
              <a:rPr lang="en-IN" sz="138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4735"/>
            <a:ext cx="9905998" cy="1478570"/>
          </a:xfrm>
        </p:spPr>
        <p:txBody>
          <a:bodyPr>
            <a:normAutofit/>
          </a:bodyPr>
          <a:lstStyle/>
          <a:p>
            <a:pPr algn="ctr"/>
            <a:r>
              <a:rPr lang="en-IN" sz="4000" b="1" dirty="0">
                <a:latin typeface="Times New Roman" panose="02020603050405020304" pitchFamily="18" charset="0"/>
                <a:cs typeface="Times New Roman" panose="02020603050405020304" pitchFamily="18" charset="0"/>
              </a:rPr>
              <a:t>Content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1654683"/>
            <a:ext cx="9905999" cy="3850867"/>
          </a:xfrm>
        </p:spPr>
        <p:txBody>
          <a:bodyPr>
            <a:noAutofit/>
          </a:bodyPr>
          <a:lstStyle/>
          <a:p>
            <a:r>
              <a:rPr lang="en-IN" sz="2000" b="1" dirty="0">
                <a:latin typeface="Times New Roman" pitchFamily="18" charset="0"/>
                <a:cs typeface="Times New Roman" pitchFamily="18" charset="0"/>
              </a:rPr>
              <a:t>Introduction </a:t>
            </a:r>
          </a:p>
          <a:p>
            <a:r>
              <a:rPr lang="en-IN" sz="2000" b="1" dirty="0">
                <a:latin typeface="Times New Roman" pitchFamily="18" charset="0"/>
                <a:cs typeface="Times New Roman" pitchFamily="18" charset="0"/>
              </a:rPr>
              <a:t>Definition of OCR</a:t>
            </a:r>
          </a:p>
          <a:p>
            <a:r>
              <a:rPr lang="en-IN" sz="2000" b="1" dirty="0">
                <a:latin typeface="Times New Roman" pitchFamily="18" charset="0"/>
                <a:cs typeface="Times New Roman" pitchFamily="18" charset="0"/>
              </a:rPr>
              <a:t>Application of OCR</a:t>
            </a:r>
          </a:p>
          <a:p>
            <a:r>
              <a:rPr lang="en-IN" sz="2000" b="1" dirty="0">
                <a:latin typeface="Times New Roman" pitchFamily="18" charset="0"/>
                <a:cs typeface="Times New Roman" pitchFamily="18" charset="0"/>
              </a:rPr>
              <a:t>Platform Used</a:t>
            </a:r>
          </a:p>
          <a:p>
            <a:r>
              <a:rPr lang="en-IN" sz="2000" b="1" dirty="0">
                <a:latin typeface="Times New Roman" pitchFamily="18" charset="0"/>
                <a:cs typeface="Times New Roman" pitchFamily="18" charset="0"/>
              </a:rPr>
              <a:t>Working of OCR</a:t>
            </a:r>
          </a:p>
          <a:p>
            <a:r>
              <a:rPr lang="en-IN" sz="2000" b="1" dirty="0">
                <a:latin typeface="Times New Roman" pitchFamily="18" charset="0"/>
                <a:cs typeface="Times New Roman" pitchFamily="18" charset="0"/>
              </a:rPr>
              <a:t>Project Overview</a:t>
            </a:r>
          </a:p>
          <a:p>
            <a:r>
              <a:rPr lang="en-IN" sz="2000" b="1" dirty="0">
                <a:latin typeface="Times New Roman" pitchFamily="18" charset="0"/>
                <a:cs typeface="Times New Roman" pitchFamily="18" charset="0"/>
              </a:rPr>
              <a:t>Future Enhancements and Prospects</a:t>
            </a:r>
          </a:p>
          <a:p>
            <a:r>
              <a:rPr lang="en-IN" sz="2000" b="1" dirty="0">
                <a:latin typeface="Times New Roman" pitchFamily="18" charset="0"/>
                <a:cs typeface="Times New Roman" pitchFamily="18" charset="0"/>
              </a:rPr>
              <a:t>Conclusion</a:t>
            </a:r>
          </a:p>
          <a:p>
            <a:r>
              <a:rPr lang="en-IN" sz="2000" b="1" dirty="0">
                <a:latin typeface="Times New Roman" pitchFamily="18" charset="0"/>
                <a:cs typeface="Times New Roman" pitchFamily="18" charset="0"/>
              </a:rPr>
              <a:t>References</a:t>
            </a:r>
          </a:p>
          <a:p>
            <a:pPr marL="0" indent="0">
              <a:buNone/>
            </a:pPr>
            <a:endParaRPr lang="en-US" sz="2000" b="1"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0428-8243-4547-AEA3-517856BB7CBE}"/>
              </a:ext>
            </a:extLst>
          </p:cNvPr>
          <p:cNvSpPr>
            <a:spLocks noGrp="1"/>
          </p:cNvSpPr>
          <p:nvPr>
            <p:ph type="title"/>
          </p:nvPr>
        </p:nvSpPr>
        <p:spPr>
          <a:xfrm>
            <a:off x="1141413" y="0"/>
            <a:ext cx="9905998" cy="1685109"/>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62D188F-AA82-4EAC-9752-D243395480B9}"/>
              </a:ext>
            </a:extLst>
          </p:cNvPr>
          <p:cNvSpPr>
            <a:spLocks noGrp="1"/>
          </p:cNvSpPr>
          <p:nvPr>
            <p:ph idx="1"/>
          </p:nvPr>
        </p:nvSpPr>
        <p:spPr>
          <a:xfrm>
            <a:off x="1141413" y="992776"/>
            <a:ext cx="9905999" cy="5042263"/>
          </a:xfrm>
        </p:spPr>
        <p:txBody>
          <a:bodyPr>
            <a:noAutofit/>
          </a:bodyPr>
          <a:lstStyle/>
          <a:p>
            <a:pPr marL="0" indent="0">
              <a:buNone/>
            </a:pPr>
            <a:endParaRPr lang="en-US" sz="2000" b="1" i="0" dirty="0">
              <a:solidFill>
                <a:srgbClr val="202122"/>
              </a:solidFill>
              <a:effectLst/>
              <a:latin typeface="Times New Roman" pitchFamily="18" charset="0"/>
              <a:cs typeface="Times New Roman" pitchFamily="18" charset="0"/>
            </a:endParaRPr>
          </a:p>
          <a:p>
            <a:r>
              <a:rPr lang="en-US" sz="2000" b="0" i="0" dirty="0">
                <a:effectLst/>
                <a:latin typeface="Times New Roman" pitchFamily="18" charset="0"/>
                <a:cs typeface="Times New Roman" pitchFamily="18" charset="0"/>
              </a:rPr>
              <a:t> </a:t>
            </a:r>
            <a:r>
              <a:rPr lang="en-US" sz="2000" dirty="0">
                <a:latin typeface="Times New Roman" pitchFamily="18" charset="0"/>
                <a:cs typeface="Times New Roman" pitchFamily="18" charset="0"/>
              </a:rPr>
              <a:t>Nowadays, a lot of paper documents are transformed to electronic form, which makes information processing easier, like searching, analysis and conversion.</a:t>
            </a:r>
          </a:p>
          <a:p>
            <a:r>
              <a:rPr lang="en-US" sz="2000" dirty="0">
                <a:latin typeface="Times New Roman" pitchFamily="18" charset="0"/>
                <a:cs typeface="Times New Roman" pitchFamily="18" charset="0"/>
              </a:rPr>
              <a:t>Many companies and other institutions decide to digitalize their documents. Working with files is cheaper than processing traditional documents, because there is no space required for document storage. There are three main steps of document digitalization: scanning, indexation (data entry) and presentation of digitalized documents.</a:t>
            </a:r>
          </a:p>
          <a:p>
            <a:r>
              <a:rPr lang="en-US" sz="2000" dirty="0">
                <a:latin typeface="Times New Roman" pitchFamily="18" charset="0"/>
                <a:cs typeface="Times New Roman" pitchFamily="18" charset="0"/>
              </a:rPr>
              <a:t>Humans are bound to make errors – some time or the other – especially while performing mundane and boring tasks like digitization or security, continuously. </a:t>
            </a:r>
          </a:p>
          <a:p>
            <a:r>
              <a:rPr lang="en-US" sz="2000" dirty="0">
                <a:latin typeface="Times New Roman" pitchFamily="18" charset="0"/>
                <a:cs typeface="Times New Roman" pitchFamily="18" charset="0"/>
              </a:rPr>
              <a:t>Many times we are unable to perceive certain digits due to various factors – motion, lack of digit clarity &amp;/or illumination and so on. </a:t>
            </a:r>
          </a:p>
          <a:p>
            <a:r>
              <a:rPr lang="en-US" sz="2000" dirty="0">
                <a:latin typeface="Times New Roman" pitchFamily="18" charset="0"/>
                <a:cs typeface="Times New Roman" pitchFamily="18" charset="0"/>
              </a:rPr>
              <a:t>It is these problems which have primarily lead us to delve into this topic.</a:t>
            </a:r>
          </a:p>
        </p:txBody>
      </p:sp>
    </p:spTree>
    <p:extLst>
      <p:ext uri="{BB962C8B-B14F-4D97-AF65-F5344CB8AC3E}">
        <p14:creationId xmlns:p14="http://schemas.microsoft.com/office/powerpoint/2010/main" val="119916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8868-3FCE-4C28-A530-2FE14BDD5CDA}"/>
              </a:ext>
            </a:extLst>
          </p:cNvPr>
          <p:cNvSpPr>
            <a:spLocks noGrp="1"/>
          </p:cNvSpPr>
          <p:nvPr>
            <p:ph type="title"/>
          </p:nvPr>
        </p:nvSpPr>
        <p:spPr>
          <a:xfrm>
            <a:off x="1141413" y="209006"/>
            <a:ext cx="9905998" cy="1541417"/>
          </a:xfrm>
        </p:spPr>
        <p:txBody>
          <a:bodyPr>
            <a:normAutofit/>
          </a:bodyPr>
          <a:lstStyle/>
          <a:p>
            <a:pPr algn="ctr"/>
            <a:r>
              <a:rPr lang="en-IN" sz="4000" b="1" dirty="0">
                <a:latin typeface="Times New Roman" panose="02020603050405020304" pitchFamily="18" charset="0"/>
                <a:cs typeface="Times New Roman" panose="02020603050405020304" pitchFamily="18" charset="0"/>
              </a:rPr>
              <a:t>Definition of OCR</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A6A1A4B-E18A-4B58-859D-B57FEA109A5D}"/>
              </a:ext>
            </a:extLst>
          </p:cNvPr>
          <p:cNvSpPr>
            <a:spLocks noGrp="1"/>
          </p:cNvSpPr>
          <p:nvPr>
            <p:ph idx="1"/>
          </p:nvPr>
        </p:nvSpPr>
        <p:spPr>
          <a:xfrm>
            <a:off x="1141412" y="1123406"/>
            <a:ext cx="9905999" cy="4963885"/>
          </a:xfrm>
        </p:spPr>
        <p:txBody>
          <a:bodyPr>
            <a:normAutofit/>
          </a:bodyPr>
          <a:lstStyle/>
          <a:p>
            <a:pPr algn="l"/>
            <a:endParaRPr lang="en-US" sz="2600" i="0" dirty="0">
              <a:effectLst/>
              <a:latin typeface="Times New Roman" pitchFamily="18" charset="0"/>
              <a:cs typeface="Times New Roman" pitchFamily="18" charset="0"/>
            </a:endParaRPr>
          </a:p>
          <a:p>
            <a:r>
              <a:rPr lang="en-US" sz="2000" dirty="0">
                <a:latin typeface="Times New Roman" pitchFamily="18" charset="0"/>
                <a:cs typeface="Times New Roman" pitchFamily="18" charset="0"/>
              </a:rPr>
              <a:t>Optical Character Recognition or OCR is a system that provides a full alphanumeric recognition of printed or handwritten characters at electronic speed by simply scanning the form.</a:t>
            </a:r>
          </a:p>
          <a:p>
            <a:endParaRPr lang="en-US" dirty="0"/>
          </a:p>
          <a:p>
            <a:endParaRPr lang="en-US" dirty="0"/>
          </a:p>
        </p:txBody>
      </p:sp>
      <p:pic>
        <p:nvPicPr>
          <p:cNvPr id="1027" name="Picture 3"/>
          <p:cNvPicPr>
            <a:picLocks noChangeAspect="1" noChangeArrowheads="1"/>
          </p:cNvPicPr>
          <p:nvPr/>
        </p:nvPicPr>
        <p:blipFill>
          <a:blip r:embed="rId2"/>
          <a:srcRect/>
          <a:stretch>
            <a:fillRect/>
          </a:stretch>
        </p:blipFill>
        <p:spPr bwMode="auto">
          <a:xfrm>
            <a:off x="1449977" y="3487784"/>
            <a:ext cx="9117873" cy="2481942"/>
          </a:xfrm>
          <a:prstGeom prst="rect">
            <a:avLst/>
          </a:prstGeom>
          <a:noFill/>
          <a:ln w="9525">
            <a:noFill/>
            <a:miter lim="800000"/>
            <a:headEnd/>
            <a:tailEnd/>
          </a:ln>
          <a:effectLst/>
        </p:spPr>
      </p:pic>
    </p:spTree>
    <p:extLst>
      <p:ext uri="{BB962C8B-B14F-4D97-AF65-F5344CB8AC3E}">
        <p14:creationId xmlns:p14="http://schemas.microsoft.com/office/powerpoint/2010/main" val="92182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1254034"/>
            <a:ext cx="9905999" cy="4537167"/>
          </a:xfrm>
        </p:spPr>
        <p:txBody>
          <a:bodyPr>
            <a:normAutofit fontScale="92500" lnSpcReduction="10000"/>
          </a:bodyPr>
          <a:lstStyle/>
          <a:p>
            <a:r>
              <a:rPr lang="en-US" dirty="0">
                <a:latin typeface="Times New Roman" pitchFamily="18" charset="0"/>
                <a:cs typeface="Times New Roman" pitchFamily="18" charset="0"/>
              </a:rPr>
              <a:t>It is the mechanical or electronic conversion of scanned or photographed images of typewritten or printed text into machine-encoded/computer readable text.</a:t>
            </a:r>
          </a:p>
          <a:p>
            <a:r>
              <a:rPr lang="en-US" dirty="0">
                <a:latin typeface="Times New Roman" pitchFamily="18" charset="0"/>
                <a:cs typeface="Times New Roman" pitchFamily="18" charset="0"/>
              </a:rPr>
              <a:t>2. Involves the mechanical/electronic conversion of scanned images of typewritten/printed text into machine encoded/computer-readable text.</a:t>
            </a:r>
          </a:p>
          <a:p>
            <a:r>
              <a:rPr lang="en-US" dirty="0">
                <a:latin typeface="Times New Roman" pitchFamily="18" charset="0"/>
                <a:cs typeface="Times New Roman" pitchFamily="18" charset="0"/>
              </a:rPr>
              <a:t>OCR is a field of research in pattern recognition, artificial intelligence and computer vision. It is the electronic translation of handwritten, typewritten or printed text into machine translated images.</a:t>
            </a:r>
          </a:p>
          <a:p>
            <a:r>
              <a:rPr lang="en-US" dirty="0">
                <a:latin typeface="Times New Roman" pitchFamily="18" charset="0"/>
                <a:cs typeface="Times New Roman" pitchFamily="18" charset="0"/>
              </a:rPr>
              <a:t>Common method of digitizing printed texts .</a:t>
            </a:r>
          </a:p>
          <a:p>
            <a:r>
              <a:rPr lang="en-US" dirty="0">
                <a:latin typeface="Times New Roman" pitchFamily="18" charset="0"/>
                <a:cs typeface="Times New Roman" pitchFamily="18" charset="0"/>
              </a:rPr>
              <a:t>OCR is a field of research in pattern recognition, artificial intelligence and computer vision.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875211" y="416859"/>
            <a:ext cx="10985863" cy="887505"/>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Applications of OCR</a:t>
            </a:r>
            <a:br>
              <a:rPr lang="en-IN" b="1" dirty="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1304365" y="1519518"/>
            <a:ext cx="9743046" cy="4706470"/>
          </a:xfrm>
        </p:spPr>
        <p:txBody>
          <a:bodyPr>
            <a:normAutofit/>
          </a:bodyPr>
          <a:lstStyle/>
          <a:p>
            <a:r>
              <a:rPr lang="en-US" sz="2000" b="1" dirty="0">
                <a:latin typeface="Times New Roman" pitchFamily="18" charset="0"/>
                <a:cs typeface="Times New Roman" pitchFamily="18" charset="0"/>
              </a:rPr>
              <a:t>Data entry for business documents, e.g. check, passport, invoice, bank statement and receipt.</a:t>
            </a:r>
          </a:p>
          <a:p>
            <a:r>
              <a:rPr lang="en-US" sz="2000" b="1" dirty="0">
                <a:latin typeface="Times New Roman" pitchFamily="18" charset="0"/>
                <a:cs typeface="Times New Roman" pitchFamily="18" charset="0"/>
              </a:rPr>
              <a:t>Automatic number plate recognition .</a:t>
            </a:r>
          </a:p>
          <a:p>
            <a:r>
              <a:rPr lang="en-US" sz="2000" b="1" dirty="0">
                <a:latin typeface="Times New Roman" pitchFamily="18" charset="0"/>
                <a:cs typeface="Times New Roman" pitchFamily="18" charset="0"/>
              </a:rPr>
              <a:t>Automatic insurance documents key information extraction</a:t>
            </a:r>
          </a:p>
          <a:p>
            <a:r>
              <a:rPr lang="en-US" sz="2000" b="1" dirty="0">
                <a:latin typeface="Times New Roman" pitchFamily="18" charset="0"/>
                <a:cs typeface="Times New Roman" pitchFamily="18" charset="0"/>
              </a:rPr>
              <a:t>Extracting business card information into a contact list</a:t>
            </a:r>
          </a:p>
          <a:p>
            <a:r>
              <a:rPr lang="en-US" sz="2000" b="1" dirty="0">
                <a:latin typeface="Times New Roman" pitchFamily="18" charset="0"/>
                <a:cs typeface="Times New Roman" pitchFamily="18" charset="0"/>
              </a:rPr>
              <a:t>Extracting business card information into a contact list  More quickly make textual versions of printed documents, e.g. book scanning for Project Gutenberg .</a:t>
            </a:r>
          </a:p>
          <a:p>
            <a:r>
              <a:rPr lang="en-US" sz="2000" b="1" dirty="0">
                <a:latin typeface="Times New Roman" pitchFamily="18" charset="0"/>
                <a:cs typeface="Times New Roman" pitchFamily="18" charset="0"/>
              </a:rPr>
              <a:t>Make electronic images of printed documents searchable, e.g. Google Books .</a:t>
            </a:r>
          </a:p>
          <a:p>
            <a:r>
              <a:rPr lang="en-US" sz="2000" b="1" dirty="0">
                <a:latin typeface="Times New Roman" pitchFamily="18" charset="0"/>
                <a:cs typeface="Times New Roman" pitchFamily="18" charset="0"/>
              </a:rPr>
              <a:t>Converting handwriting in real time to control a computer (pen computing)</a:t>
            </a:r>
          </a:p>
          <a:p>
            <a:r>
              <a:rPr lang="en-US" sz="2000" b="1" dirty="0">
                <a:latin typeface="Times New Roman" pitchFamily="18" charset="0"/>
                <a:cs typeface="Times New Roman" pitchFamily="18" charset="0"/>
              </a:rPr>
              <a:t>Assistive technology for blind and visually impaired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Platform Used</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sz="2000" b="1" dirty="0">
                <a:latin typeface="Times New Roman" pitchFamily="18" charset="0"/>
                <a:cs typeface="Times New Roman" pitchFamily="18" charset="0"/>
              </a:rPr>
              <a:t>VS Code </a:t>
            </a:r>
          </a:p>
          <a:p>
            <a:r>
              <a:rPr lang="en-IN" sz="2000" b="1" dirty="0">
                <a:latin typeface="Times New Roman" pitchFamily="18" charset="0"/>
                <a:cs typeface="Times New Roman" pitchFamily="18" charset="0"/>
              </a:rPr>
              <a:t>Android Studio</a:t>
            </a:r>
          </a:p>
          <a:p>
            <a:r>
              <a:rPr lang="en-IN" sz="2000" b="1" dirty="0">
                <a:latin typeface="Times New Roman" pitchFamily="18" charset="0"/>
                <a:cs typeface="Times New Roman" pitchFamily="18" charset="0"/>
              </a:rPr>
              <a:t>App Development</a:t>
            </a:r>
          </a:p>
          <a:p>
            <a:r>
              <a:rPr lang="en-IN" sz="2000" b="1" dirty="0">
                <a:latin typeface="Times New Roman" pitchFamily="18" charset="0"/>
                <a:cs typeface="Times New Roman" pitchFamily="18" charset="0"/>
              </a:rPr>
              <a:t>Flutter </a:t>
            </a:r>
          </a:p>
          <a:p>
            <a:pPr marL="0" indent="0">
              <a:buNone/>
            </a:pPr>
            <a:endParaRPr lang="en-US" sz="2000" b="1"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u="sng" dirty="0">
                <a:latin typeface="Algerian" pitchFamily="82" charset="0"/>
                <a:cs typeface="Times New Roman" pitchFamily="18" charset="0"/>
              </a:rPr>
              <a:t>Working of OCR</a:t>
            </a:r>
            <a:br>
              <a:rPr lang="en-IN" sz="4000" b="1" u="sng" dirty="0">
                <a:latin typeface="Algerian" pitchFamily="82" charset="0"/>
                <a:cs typeface="Times New Roman" pitchFamily="18" charset="0"/>
              </a:rPr>
            </a:br>
            <a:endParaRPr lang="en-US" sz="4000" u="sng" dirty="0">
              <a:latin typeface="Algerian" pitchFamily="82"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1998616" y="1985554"/>
            <a:ext cx="8268789" cy="4153989"/>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86AB77-ABE4-4E46-9EB6-507031B07906}"/>
              </a:ext>
            </a:extLst>
          </p:cNvPr>
          <p:cNvSpPr>
            <a:spLocks noGrp="1"/>
          </p:cNvSpPr>
          <p:nvPr>
            <p:ph idx="1"/>
          </p:nvPr>
        </p:nvSpPr>
        <p:spPr>
          <a:xfrm>
            <a:off x="1141412" y="561703"/>
            <a:ext cx="9905999" cy="5381897"/>
          </a:xfrm>
        </p:spPr>
        <p:txBody>
          <a:bodyPr>
            <a:noAutofit/>
          </a:bodyPr>
          <a:lstStyle/>
          <a:p>
            <a:r>
              <a:rPr lang="en-US" sz="2000" b="1" dirty="0">
                <a:latin typeface="Times New Roman" pitchFamily="18" charset="0"/>
                <a:cs typeface="Times New Roman" pitchFamily="18" charset="0"/>
              </a:rPr>
              <a:t>Pre-processing:</a:t>
            </a:r>
          </a:p>
          <a:p>
            <a:pPr>
              <a:buNone/>
            </a:pPr>
            <a:r>
              <a:rPr lang="en-US" sz="2000" b="1" dirty="0">
                <a:latin typeface="Times New Roman" pitchFamily="18" charset="0"/>
                <a:cs typeface="Times New Roman" pitchFamily="18" charset="0"/>
              </a:rPr>
              <a:t>     Deals with improving quality of the image for better recognition by the system.</a:t>
            </a:r>
          </a:p>
          <a:p>
            <a:pPr>
              <a:buNone/>
            </a:pPr>
            <a:r>
              <a:rPr lang="en-US" sz="2000" b="1" dirty="0">
                <a:latin typeface="Times New Roman" pitchFamily="18" charset="0"/>
                <a:cs typeface="Times New Roman" pitchFamily="18" charset="0"/>
              </a:rPr>
              <a:t>     Techniques include – De- skew , DE speckle , Binarization ,Line removal</a:t>
            </a:r>
          </a:p>
          <a:p>
            <a:pPr>
              <a:buNone/>
            </a:pPr>
            <a:r>
              <a:rPr lang="en-US" sz="2000" b="1" dirty="0">
                <a:latin typeface="Times New Roman" pitchFamily="18" charset="0"/>
                <a:cs typeface="Times New Roman" pitchFamily="18" charset="0"/>
              </a:rPr>
              <a:t>     </a:t>
            </a:r>
          </a:p>
          <a:p>
            <a:r>
              <a:rPr lang="en-US" sz="2000" b="1" dirty="0">
                <a:latin typeface="Times New Roman" pitchFamily="18" charset="0"/>
                <a:cs typeface="Times New Roman" pitchFamily="18" charset="0"/>
              </a:rPr>
              <a:t>Character recognition:</a:t>
            </a:r>
          </a:p>
          <a:p>
            <a:pPr>
              <a:buNone/>
            </a:pPr>
            <a:r>
              <a:rPr lang="en-US" sz="2000" b="1" dirty="0">
                <a:latin typeface="Times New Roman" pitchFamily="18" charset="0"/>
                <a:cs typeface="Times New Roman" pitchFamily="18" charset="0"/>
              </a:rPr>
              <a:t>    There are two basic types of core OCR algorithm which may produce a ranked list of   candidate character</a:t>
            </a:r>
          </a:p>
          <a:p>
            <a:pPr>
              <a:buNone/>
            </a:pPr>
            <a:r>
              <a:rPr lang="en-US" sz="2000" b="1" dirty="0">
                <a:latin typeface="Times New Roman" pitchFamily="18" charset="0"/>
                <a:cs typeface="Times New Roman" pitchFamily="18" charset="0"/>
              </a:rPr>
              <a:t>    Matrix matching and Feature extraction</a:t>
            </a:r>
          </a:p>
          <a:p>
            <a:pPr>
              <a:buNone/>
            </a:pP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Post-processing:</a:t>
            </a:r>
          </a:p>
          <a:p>
            <a:pPr>
              <a:buNone/>
            </a:pPr>
            <a:r>
              <a:rPr lang="en-US" sz="2000" b="1" dirty="0">
                <a:latin typeface="Times New Roman" pitchFamily="18" charset="0"/>
                <a:cs typeface="Times New Roman" pitchFamily="18" charset="0"/>
              </a:rPr>
              <a:t>    OCR accuracy can be increased if the output is constrained by lexicon. </a:t>
            </a:r>
            <a:r>
              <a:rPr lang="en-US" sz="2000" b="1" dirty="0" err="1">
                <a:latin typeface="Times New Roman" pitchFamily="18" charset="0"/>
                <a:cs typeface="Times New Roman" pitchFamily="18" charset="0"/>
              </a:rPr>
              <a:t>Eg</a:t>
            </a:r>
            <a:r>
              <a:rPr lang="en-US" sz="2000" b="1" dirty="0">
                <a:latin typeface="Times New Roman" pitchFamily="18" charset="0"/>
                <a:cs typeface="Times New Roman" pitchFamily="18" charset="0"/>
              </a:rPr>
              <a:t>. all the words in the English language can be problematic if the document contains words that are not in the lexicon, like proper nouns.</a:t>
            </a:r>
          </a:p>
        </p:txBody>
      </p:sp>
    </p:spTree>
    <p:extLst>
      <p:ext uri="{BB962C8B-B14F-4D97-AF65-F5344CB8AC3E}">
        <p14:creationId xmlns:p14="http://schemas.microsoft.com/office/powerpoint/2010/main" val="20802821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373</TotalTime>
  <Words>862</Words>
  <Application>Microsoft Office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Arial</vt:lpstr>
      <vt:lpstr>Times New Roman</vt:lpstr>
      <vt:lpstr>Tw Cen MT</vt:lpstr>
      <vt:lpstr>Circuit</vt:lpstr>
      <vt:lpstr>Minor Project   Optical character recognition   ( O.C.R ) </vt:lpstr>
      <vt:lpstr>Content</vt:lpstr>
      <vt:lpstr>Introduction</vt:lpstr>
      <vt:lpstr>Definition of OCR</vt:lpstr>
      <vt:lpstr>PowerPoint Presentation</vt:lpstr>
      <vt:lpstr>Applications of OCR </vt:lpstr>
      <vt:lpstr>Platform Used</vt:lpstr>
      <vt:lpstr>Working of OCR </vt:lpstr>
      <vt:lpstr>PowerPoint Presentation</vt:lpstr>
      <vt:lpstr>Project Overview </vt:lpstr>
      <vt:lpstr>PowerPoint Presentation</vt:lpstr>
      <vt:lpstr>Future Enhancements and Prospects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industrial training</dc:title>
  <dc:creator>Yuvraj Koundal</dc:creator>
  <cp:lastModifiedBy>Kshitij Murabatte</cp:lastModifiedBy>
  <cp:revision>45</cp:revision>
  <dcterms:created xsi:type="dcterms:W3CDTF">2020-10-23T13:16:10Z</dcterms:created>
  <dcterms:modified xsi:type="dcterms:W3CDTF">2020-12-06T09:58:47Z</dcterms:modified>
</cp:coreProperties>
</file>